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078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847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836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078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22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782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028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247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440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50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2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70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501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09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927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64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657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38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5960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116111.bg/" TargetMode="External"/><Relationship Id="rId2" Type="http://schemas.openxmlformats.org/officeDocument/2006/relationships/hyperlink" Target="https://www.cybercrime.bg/bg/conta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net.bg/" TargetMode="External"/><Relationship Id="rId7" Type="http://schemas.openxmlformats.org/officeDocument/2006/relationships/hyperlink" Target="https://www.youtube.com/watch?v=y-k4q6V7ERc" TargetMode="External"/><Relationship Id="rId2" Type="http://schemas.openxmlformats.org/officeDocument/2006/relationships/hyperlink" Target="http://www.cybercrime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dbop.bg/bg/cyber" TargetMode="External"/><Relationship Id="rId5" Type="http://schemas.openxmlformats.org/officeDocument/2006/relationships/hyperlink" Target="http://safe.abcbg.com/" TargetMode="External"/><Relationship Id="rId4" Type="http://schemas.openxmlformats.org/officeDocument/2006/relationships/hyperlink" Target="http://www.az-deteto.bg/saf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89732"/>
            <a:ext cx="11582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6570" marR="5080" indent="-3024505" algn="ctr">
              <a:lnSpc>
                <a:spcPct val="100000"/>
              </a:lnSpc>
              <a:spcBef>
                <a:spcPts val="100"/>
              </a:spcBef>
              <a:tabLst>
                <a:tab pos="4346575" algn="l"/>
                <a:tab pos="6312535" algn="l"/>
              </a:tabLst>
            </a:pPr>
            <a:r>
              <a:rPr sz="5400" b="1" spc="-10" dirty="0" err="1" smtClean="0">
                <a:latin typeface="Times New Roman"/>
                <a:cs typeface="Times New Roman"/>
              </a:rPr>
              <a:t>Опасностите</a:t>
            </a:r>
            <a:r>
              <a:rPr sz="5400" b="1" dirty="0" smtClean="0">
                <a:latin typeface="Times New Roman"/>
                <a:cs typeface="Times New Roman"/>
              </a:rPr>
              <a:t> </a:t>
            </a:r>
            <a:r>
              <a:rPr sz="5400" b="1" spc="-50" dirty="0" smtClean="0">
                <a:latin typeface="Times New Roman"/>
                <a:cs typeface="Times New Roman"/>
              </a:rPr>
              <a:t>в </a:t>
            </a:r>
            <a:r>
              <a:rPr sz="5400" b="1" spc="-10" dirty="0">
                <a:latin typeface="Times New Roman"/>
                <a:cs typeface="Times New Roman"/>
              </a:rPr>
              <a:t>интернет</a:t>
            </a:r>
            <a:endParaRPr sz="5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4139" y="2215895"/>
            <a:ext cx="5827775" cy="3881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20804"/>
            <a:ext cx="5867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838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Гаджето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219200"/>
            <a:ext cx="103600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„Изоставеното</a:t>
            </a:r>
            <a:r>
              <a:rPr sz="2400" b="1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гадже“</a:t>
            </a:r>
            <a:r>
              <a:rPr sz="2400" b="1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често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срещано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е,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под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влияние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чувствата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гаджета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изпращат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еротични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но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случва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раздяла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единият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разпространи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снимките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да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ги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качи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мрежата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цел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подиграе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другия.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Обикновено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това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правят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момчетата.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Трябва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знаеш,</a:t>
            </a:r>
            <a:r>
              <a:rPr sz="2400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нещо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веднъж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качено</a:t>
            </a:r>
            <a:r>
              <a:rPr sz="24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мрежата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остава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там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завинаги,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може</a:t>
            </a:r>
            <a:r>
              <a:rPr sz="24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бъде</a:t>
            </a:r>
            <a:r>
              <a:rPr sz="24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напълно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изтрито.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Последствията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това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могат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бъдат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достатъчно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сериозни.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Така,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че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колкото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харесваш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гаджето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никакъв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повод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снимай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изпращай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снимки,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чрез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които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после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може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бъдеш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уязвим.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495800"/>
            <a:ext cx="3009900" cy="1934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412" y="304800"/>
            <a:ext cx="99059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701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Покана</a:t>
            </a:r>
            <a:r>
              <a:rPr sz="3600" spc="-100" dirty="0"/>
              <a:t> </a:t>
            </a:r>
            <a:r>
              <a:rPr sz="3600" dirty="0"/>
              <a:t>за</a:t>
            </a:r>
            <a:r>
              <a:rPr sz="3600" spc="-100" dirty="0"/>
              <a:t> </a:t>
            </a:r>
            <a:r>
              <a:rPr sz="3600" spc="-10" dirty="0"/>
              <a:t>среща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734" y="1114805"/>
            <a:ext cx="1036002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„Среща</a:t>
            </a:r>
            <a:r>
              <a:rPr sz="2400" b="1" spc="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непознат“</a:t>
            </a:r>
            <a:r>
              <a:rPr sz="2400" b="1" spc="5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идеята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повечето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сайтове</a:t>
            </a:r>
            <a:r>
              <a:rPr sz="2400" spc="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5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запознанства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разговорите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стигне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среща.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Много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хора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са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склонни</a:t>
            </a:r>
            <a:r>
              <a:rPr sz="24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отидат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такава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среща.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Преди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отидеш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обаче,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помисли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дали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това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наистина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човекът,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който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представя.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Искай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възможно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повече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доказателства,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това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той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(тя),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настоявай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включи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камерата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го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видиш.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днешно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време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няма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човек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камера.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Ако</a:t>
            </a:r>
            <a:r>
              <a:rPr sz="2400" spc="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все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пак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решиш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отидеш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такава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среща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избери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място,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което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много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хора,</a:t>
            </a:r>
            <a:r>
              <a:rPr sz="24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помоли</a:t>
            </a:r>
            <a:r>
              <a:rPr sz="24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някой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твой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приятел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придружи,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сподели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приятели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къде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кой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отиваш.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СЪВЕТ:</a:t>
            </a:r>
            <a:r>
              <a:rPr sz="24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ХОДИ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СРЕЩА</a:t>
            </a:r>
            <a:r>
              <a:rPr sz="24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НЕПОЗНАТИ!!!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4604730"/>
            <a:ext cx="3712464" cy="19400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731984"/>
            <a:ext cx="2705100" cy="1685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4414" y="287764"/>
            <a:ext cx="18040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“</a:t>
            </a:r>
            <a:r>
              <a:rPr spc="-10" dirty="0" err="1" smtClean="0"/>
              <a:t>Fishin</a:t>
            </a:r>
            <a:r>
              <a:rPr spc="-10" dirty="0" smtClean="0"/>
              <a:t>”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909139"/>
            <a:ext cx="1110107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Фишингът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опит</a:t>
            </a:r>
            <a:r>
              <a:rPr sz="2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измамa,</a:t>
            </a:r>
            <a:r>
              <a:rPr sz="2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умишлена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заблуда,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цел</a:t>
            </a:r>
            <a:r>
              <a:rPr sz="2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споделяне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данни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6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достъп</a:t>
            </a:r>
            <a:r>
              <a:rPr sz="2600" spc="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банкови</a:t>
            </a:r>
            <a:r>
              <a:rPr sz="26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сметки,</a:t>
            </a:r>
            <a:r>
              <a:rPr sz="26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разплащателни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процесори,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акаунти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доставчици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лицензирани</a:t>
            </a:r>
            <a:r>
              <a:rPr sz="26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услуги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софтуер,</a:t>
            </a:r>
            <a:r>
              <a:rPr sz="2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акаунти</a:t>
            </a:r>
            <a:r>
              <a:rPr sz="2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магазини,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лични</a:t>
            </a:r>
            <a:r>
              <a:rPr sz="26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профили,</a:t>
            </a:r>
            <a:r>
              <a:rPr sz="2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акаунти</a:t>
            </a:r>
            <a:r>
              <a:rPr sz="2600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социални</a:t>
            </a:r>
            <a:r>
              <a:rPr sz="26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медии</a:t>
            </a:r>
            <a:r>
              <a:rPr sz="2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всякаква</a:t>
            </a:r>
            <a:r>
              <a:rPr sz="2600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друга</a:t>
            </a:r>
            <a:r>
              <a:rPr sz="26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чувствителна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3125216"/>
            <a:ext cx="709040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38655" algn="l"/>
                <a:tab pos="3442970" algn="l"/>
                <a:tab pos="5466080" algn="l"/>
                <a:tab pos="6014720" algn="l"/>
              </a:tabLst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доброволно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исканата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достъп,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70" y="2609845"/>
            <a:ext cx="110998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663825" algn="l"/>
                <a:tab pos="3925570" algn="l"/>
                <a:tab pos="4483735" algn="l"/>
                <a:tab pos="5774690" algn="l"/>
                <a:tab pos="6840220" algn="l"/>
                <a:tab pos="7298690" algn="l"/>
                <a:tab pos="9477375" algn="l"/>
              </a:tabLst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информация.Ако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опитът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измама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успее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потребителят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предостави</a:t>
            </a:r>
            <a:endParaRPr sz="2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403475" algn="l"/>
                <a:tab pos="3580129" algn="l"/>
              </a:tabLst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престъпниците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влизат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3521455"/>
            <a:ext cx="1109916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съответния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акаунт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последиците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моментното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невнимание,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небрежност</a:t>
            </a:r>
            <a:r>
              <a:rPr sz="26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непредпазливост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жертвата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установяват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след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време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като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открадната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самоличност,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източени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пари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банкова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сметка,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изпращане</a:t>
            </a:r>
            <a:r>
              <a:rPr sz="26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спам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пощенски</a:t>
            </a:r>
            <a:r>
              <a:rPr sz="26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акаунти</a:t>
            </a:r>
            <a:r>
              <a:rPr sz="26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6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профили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социални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мрежи</a:t>
            </a:r>
            <a:r>
              <a:rPr sz="26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всякакви</a:t>
            </a:r>
            <a:r>
              <a:rPr sz="26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подобни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негативни</a:t>
            </a:r>
            <a:r>
              <a:rPr sz="26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сценарии.</a:t>
            </a: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181600"/>
            <a:ext cx="2457450" cy="1474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897" y="267461"/>
            <a:ext cx="626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Класически</a:t>
            </a:r>
            <a:r>
              <a:rPr spc="-40" dirty="0"/>
              <a:t> </a:t>
            </a:r>
            <a:r>
              <a:rPr dirty="0"/>
              <a:t>пример</a:t>
            </a:r>
            <a:r>
              <a:rPr spc="-80" dirty="0"/>
              <a:t> </a:t>
            </a:r>
            <a:r>
              <a:rPr dirty="0"/>
              <a:t>за</a:t>
            </a:r>
            <a:r>
              <a:rPr spc="-30" dirty="0"/>
              <a:t> </a:t>
            </a:r>
            <a:r>
              <a:rPr spc="-10" dirty="0"/>
              <a:t>“Fishing”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013" y="1380490"/>
            <a:ext cx="1083818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Получавате</a:t>
            </a:r>
            <a:r>
              <a:rPr sz="2400" spc="1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покана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гласувате</a:t>
            </a:r>
            <a:r>
              <a:rPr sz="24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някакъв</a:t>
            </a:r>
            <a:r>
              <a:rPr sz="2400" spc="1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конкурс,</a:t>
            </a:r>
            <a:r>
              <a:rPr sz="2400" spc="1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обикновено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социално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значим.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Когато  отворите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дадения  ви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адрес,  ви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изпраща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фейсбук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страницата.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внимателно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наблюдаване,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ще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видите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адресът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въобще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“facebook.com”,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нещо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съвсем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различно.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случай,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обаче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забележите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тази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разлика,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напишете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потребителското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паролата,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вие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вече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сте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жертва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(Fish).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Още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неприятното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е,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когато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въведете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потребителското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паролата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наистина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ще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прехвърли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вашият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фейсбук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профил,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вие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може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никога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разберете,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сте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жертва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измама.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Подобна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метод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използва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почти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във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всички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измами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кражба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лични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данни.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Фишинг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измами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стават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имейл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адрес, на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същия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принцип.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6476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500" y="381000"/>
            <a:ext cx="92198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80" dirty="0"/>
              <a:t> </a:t>
            </a:r>
            <a:r>
              <a:rPr dirty="0"/>
              <a:t>да</a:t>
            </a:r>
            <a:r>
              <a:rPr spc="-70" dirty="0"/>
              <a:t> </a:t>
            </a:r>
            <a:r>
              <a:rPr dirty="0"/>
              <a:t>се</a:t>
            </a:r>
            <a:r>
              <a:rPr spc="-80" dirty="0"/>
              <a:t> </a:t>
            </a:r>
            <a:r>
              <a:rPr dirty="0"/>
              <a:t>предпазим</a:t>
            </a:r>
            <a:r>
              <a:rPr spc="-100" dirty="0"/>
              <a:t> </a:t>
            </a:r>
            <a:r>
              <a:rPr dirty="0"/>
              <a:t>от</a:t>
            </a:r>
            <a:r>
              <a:rPr spc="-60" dirty="0"/>
              <a:t> </a:t>
            </a:r>
            <a:r>
              <a:rPr dirty="0"/>
              <a:t>фишинг</a:t>
            </a:r>
            <a:r>
              <a:rPr spc="-90" dirty="0"/>
              <a:t> </a:t>
            </a:r>
            <a:r>
              <a:rPr spc="-10" dirty="0"/>
              <a:t>атака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170431"/>
            <a:ext cx="10236200" cy="33337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265" indent="-456565" algn="just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9166"/>
              <a:buFont typeface="Wingdings"/>
              <a:buChar char=""/>
              <a:tabLst>
                <a:tab pos="4692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Винаги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следете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внимателно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адреса,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който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препраща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  <a:buSzPct val="79166"/>
              <a:buFont typeface="Wingdings"/>
              <a:buChar char=""/>
              <a:tabLst>
                <a:tab pos="355600" algn="l"/>
                <a:tab pos="469265" algn="l"/>
              </a:tabLst>
            </a:pPr>
            <a:r>
              <a:rPr sz="24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Поздрав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писмото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ако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имейла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претендира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изпратен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компания,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която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имате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реален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профил,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много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вероятно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поздравът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съдържа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вашето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фамилия.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Липса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поздрав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формален</a:t>
            </a:r>
            <a:r>
              <a:rPr sz="24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поздрав,</a:t>
            </a:r>
            <a:r>
              <a:rPr sz="24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липса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име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служител,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длъжност,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компанията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unsubscribe</a:t>
            </a:r>
            <a:r>
              <a:rPr sz="2400" i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линк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подписа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съобщението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трябва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алармира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вашето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внимание</a:t>
            </a:r>
            <a:endParaRPr sz="24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100000"/>
              </a:lnSpc>
              <a:spcBef>
                <a:spcPts val="1010"/>
              </a:spcBef>
              <a:buSzPct val="79166"/>
              <a:buFont typeface="Wingdings"/>
              <a:buChar char=""/>
              <a:tabLst>
                <a:tab pos="355600" algn="l"/>
                <a:tab pos="469265" algn="l"/>
              </a:tabLst>
            </a:pPr>
            <a:r>
              <a:rPr sz="24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Правописни</a:t>
            </a:r>
            <a:r>
              <a:rPr sz="24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граматически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грешки,</a:t>
            </a:r>
            <a:r>
              <a:rPr sz="24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грешно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използване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термини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вашата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индустрия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795272"/>
            <a:ext cx="3817619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780" y="662020"/>
            <a:ext cx="97532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80" dirty="0"/>
              <a:t> </a:t>
            </a:r>
            <a:r>
              <a:rPr dirty="0"/>
              <a:t>да</a:t>
            </a:r>
            <a:r>
              <a:rPr spc="-70" dirty="0"/>
              <a:t> </a:t>
            </a:r>
            <a:r>
              <a:rPr dirty="0"/>
              <a:t>се</a:t>
            </a:r>
            <a:r>
              <a:rPr spc="-80" dirty="0"/>
              <a:t> </a:t>
            </a:r>
            <a:r>
              <a:rPr dirty="0"/>
              <a:t>предпазим</a:t>
            </a:r>
            <a:r>
              <a:rPr spc="-100" dirty="0"/>
              <a:t> </a:t>
            </a:r>
            <a:r>
              <a:rPr dirty="0"/>
              <a:t>от</a:t>
            </a:r>
            <a:r>
              <a:rPr spc="-60" dirty="0"/>
              <a:t> </a:t>
            </a:r>
            <a:r>
              <a:rPr dirty="0"/>
              <a:t>фишинг</a:t>
            </a:r>
            <a:r>
              <a:rPr spc="-90" dirty="0"/>
              <a:t> </a:t>
            </a:r>
            <a:r>
              <a:rPr spc="-10" dirty="0"/>
              <a:t>атака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60393"/>
            <a:ext cx="9679940" cy="2235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60416"/>
              <a:buFont typeface="Wingdings"/>
              <a:buChar char=""/>
              <a:tabLst>
                <a:tab pos="4692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Чувство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спешност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трябва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задейства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ярко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червен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фишинг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флаг</a:t>
            </a:r>
            <a:endParaRPr sz="2400" dirty="0">
              <a:latin typeface="Times New Roman"/>
              <a:cs typeface="Times New Roman"/>
            </a:endParaRPr>
          </a:p>
          <a:p>
            <a:pPr marL="355600" marR="90170" indent="-3429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355600" algn="l"/>
                <a:tab pos="469265" algn="l"/>
              </a:tabLst>
            </a:pP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Пренасочващи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линкове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ако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писмото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Google,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линковете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него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трябва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водят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към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страница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Yahoo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:)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355600" algn="l"/>
                <a:tab pos="469265" algn="l"/>
              </a:tabLst>
            </a:pP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Звучи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твърде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добре,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истина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каква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реалната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вероятност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супер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богат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нигерийски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принц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обърне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към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вас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помощ?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0"/>
            <a:ext cx="2648712" cy="17236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4495800"/>
            <a:ext cx="2438400" cy="18760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27634"/>
            <a:ext cx="10210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289" marR="5080" indent="-1927225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Правила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за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безопасно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интернет поведение</a:t>
            </a:r>
            <a:r>
              <a:rPr b="1" spc="-18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!!!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667000"/>
            <a:ext cx="67056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736" y="219267"/>
            <a:ext cx="972426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289" marR="5080" indent="-192722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Правила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за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безопасно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интернет поведение</a:t>
            </a:r>
            <a:r>
              <a:rPr b="1" spc="-204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013" y="1311402"/>
            <a:ext cx="108362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Давай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възможно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най-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малко</a:t>
            </a:r>
            <a:r>
              <a:rPr sz="2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лична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</a:t>
            </a:r>
            <a:r>
              <a:rPr sz="2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имена,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снимки,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адреси,</a:t>
            </a:r>
            <a:r>
              <a:rPr sz="2400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училище,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местоположение,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качвай  видео  клипове,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които</a:t>
            </a:r>
            <a:r>
              <a:rPr sz="2400" spc="5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ти.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Заключвай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си,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нека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само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познати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приятели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виждат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нещата,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които споделяш.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457200" algn="r">
              <a:lnSpc>
                <a:spcPct val="100000"/>
              </a:lnSpc>
              <a:tabLst>
                <a:tab pos="692150" algn="l"/>
                <a:tab pos="1669414" algn="l"/>
                <a:tab pos="1867535" algn="l"/>
                <a:tab pos="1951355" algn="l"/>
                <a:tab pos="2088514" algn="l"/>
                <a:tab pos="2778760" algn="l"/>
                <a:tab pos="3568700" algn="l"/>
                <a:tab pos="3725545" algn="l"/>
                <a:tab pos="3789679" algn="l"/>
                <a:tab pos="4042410" algn="l"/>
                <a:tab pos="4068445" algn="l"/>
                <a:tab pos="4226560" algn="l"/>
                <a:tab pos="5478145" algn="l"/>
                <a:tab pos="5629275" algn="l"/>
                <a:tab pos="5739130" algn="l"/>
                <a:tab pos="6094095" algn="l"/>
                <a:tab pos="6356350" algn="l"/>
                <a:tab pos="6574155" algn="l"/>
                <a:tab pos="6619875" algn="l"/>
                <a:tab pos="7065009" algn="l"/>
                <a:tab pos="7107555" algn="l"/>
                <a:tab pos="7499350" algn="l"/>
                <a:tab pos="7858759" algn="l"/>
                <a:tab pos="8295005" algn="l"/>
                <a:tab pos="8573770" algn="l"/>
                <a:tab pos="8961120" algn="l"/>
                <a:tab pos="9422765" algn="l"/>
                <a:tab pos="9446895" algn="l"/>
                <a:tab pos="9606915" algn="l"/>
                <a:tab pos="9765665" algn="l"/>
                <a:tab pos="10210800" algn="l"/>
              </a:tabLst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Избягвай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контактите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непознати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приемай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покани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непознати, отказвай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чатовете,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блокирай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тези,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които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</a:t>
            </a:r>
            <a:r>
              <a:rPr sz="24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досаждат</a:t>
            </a:r>
            <a:r>
              <a:rPr sz="24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Ако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някой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заплашва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тормози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оставяй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нещата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така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сигнализирай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възрастни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			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учители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Избягвай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качваш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снимки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свои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твои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познати,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особено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без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тяхно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разрешение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965672"/>
            <a:ext cx="276225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685" y="389691"/>
            <a:ext cx="934326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9289" marR="5080" indent="-192722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Правила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за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безопасно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интернет поведение</a:t>
            </a:r>
            <a:r>
              <a:rPr b="1" spc="-18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5310" y="2133600"/>
            <a:ext cx="989012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Изключвай</a:t>
            </a:r>
            <a:r>
              <a:rPr sz="2400" b="1" spc="3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локацията</a:t>
            </a:r>
            <a:r>
              <a:rPr sz="2400" b="1" spc="3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b="1" spc="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телефона</a:t>
            </a:r>
            <a:r>
              <a:rPr sz="2400" b="1" spc="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b="1" spc="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1" spc="3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добре</a:t>
            </a:r>
            <a:r>
              <a:rPr sz="2400" spc="3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непознатите</a:t>
            </a:r>
            <a:r>
              <a:rPr sz="2400" spc="3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3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lang="bg-BG"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знаят къде си сега и къде ще пътуваш.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Изключвай камерата си  </a:t>
            </a:r>
            <a:r>
              <a:rPr lang="bg-BG"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не пускай камерата си, по възможност постави лепенка върху нея. Има достатъчно програми , които могат да те запишат, когато се </a:t>
            </a:r>
            <a:r>
              <a:rPr lang="bg-BG" sz="2400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покаьзваш</a:t>
            </a:r>
            <a:r>
              <a:rPr lang="bg-BG"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на камера.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5105400"/>
            <a:ext cx="3083053" cy="15340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371600"/>
            <a:ext cx="10820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algn="ctr">
              <a:lnSpc>
                <a:spcPct val="100000"/>
              </a:lnSpc>
              <a:spcBef>
                <a:spcPts val="100"/>
              </a:spcBef>
            </a:pPr>
            <a:r>
              <a:rPr sz="6600" b="1" spc="-10" dirty="0" smtClean="0">
                <a:latin typeface="Times New Roman"/>
                <a:cs typeface="Times New Roman"/>
              </a:rPr>
              <a:t>ЗАПОМНИ</a:t>
            </a:r>
            <a:r>
              <a:rPr sz="6600" b="1" spc="-10" dirty="0">
                <a:latin typeface="Times New Roman"/>
                <a:cs typeface="Times New Roman"/>
              </a:rPr>
              <a:t>!!!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4100" y="3733800"/>
            <a:ext cx="7543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БЪДИ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ВНИМАТЕЛЕН,</a:t>
            </a:r>
            <a:r>
              <a:rPr sz="3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СЪРФИРАЙ</a:t>
            </a:r>
            <a:r>
              <a:rPr sz="3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БЕЗОПАСНО!!!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89229"/>
            <a:ext cx="990599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Интернет</a:t>
            </a:r>
            <a:r>
              <a:rPr spc="-70" dirty="0"/>
              <a:t> </a:t>
            </a:r>
            <a:r>
              <a:rPr lang="bg-BG" dirty="0" err="1" smtClean="0"/>
              <a:t>мртежата</a:t>
            </a:r>
            <a:r>
              <a:rPr lang="bg-BG" dirty="0" smtClean="0"/>
              <a:t> е нашият </a:t>
            </a:r>
            <a:r>
              <a:rPr spc="-70" dirty="0" smtClean="0"/>
              <a:t> </a:t>
            </a:r>
            <a:r>
              <a:rPr dirty="0"/>
              <a:t>прозорец</a:t>
            </a:r>
            <a:r>
              <a:rPr spc="-90" dirty="0"/>
              <a:t> </a:t>
            </a:r>
            <a:r>
              <a:rPr dirty="0"/>
              <a:t>към</a:t>
            </a:r>
            <a:r>
              <a:rPr spc="-90" dirty="0"/>
              <a:t> </a:t>
            </a:r>
            <a:r>
              <a:rPr spc="-10" dirty="0"/>
              <a:t>света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496845"/>
            <a:ext cx="91401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  <a:tab pos="469265" algn="l"/>
              </a:tabLst>
            </a:pPr>
            <a:r>
              <a:rPr sz="24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настъпването</a:t>
            </a:r>
            <a:r>
              <a:rPr sz="24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сегашното</a:t>
            </a:r>
            <a:r>
              <a:rPr sz="24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извънредно</a:t>
            </a:r>
            <a:r>
              <a:rPr sz="2400" spc="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положение,</a:t>
            </a:r>
            <a:r>
              <a:rPr sz="2400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отвори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още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широко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вратата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към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един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свят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безкрайни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възможности.</a:t>
            </a:r>
            <a:r>
              <a:rPr sz="2400" spc="31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сравнение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общуването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реалната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среда,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виртуалното</a:t>
            </a:r>
            <a:r>
              <a:rPr sz="240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пространство</a:t>
            </a:r>
            <a:r>
              <a:rPr sz="2400" spc="4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място,</a:t>
            </a:r>
            <a:r>
              <a:rPr sz="2400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където</a:t>
            </a:r>
            <a:r>
              <a:rPr sz="24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любознателността</a:t>
            </a:r>
            <a:r>
              <a:rPr sz="240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творчеството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имат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много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голяма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възможност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изява,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където хората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могат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представят,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това,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което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искат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бъдат.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4038600"/>
            <a:ext cx="4617720" cy="23195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685">
              <a:lnSpc>
                <a:spcPct val="100000"/>
              </a:lnSpc>
              <a:spcBef>
                <a:spcPts val="100"/>
              </a:spcBef>
            </a:pPr>
            <a:r>
              <a:rPr dirty="0"/>
              <a:t>Къде</a:t>
            </a:r>
            <a:r>
              <a:rPr spc="-65" dirty="0"/>
              <a:t> </a:t>
            </a:r>
            <a:r>
              <a:rPr dirty="0"/>
              <a:t>да</a:t>
            </a:r>
            <a:r>
              <a:rPr spc="-75" dirty="0"/>
              <a:t> </a:t>
            </a:r>
            <a:r>
              <a:rPr dirty="0"/>
              <a:t>подам</a:t>
            </a:r>
            <a:r>
              <a:rPr spc="-70" dirty="0"/>
              <a:t> </a:t>
            </a:r>
            <a:r>
              <a:rPr spc="-10" dirty="0"/>
              <a:t>сигнал?!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8053"/>
            <a:ext cx="103600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0" algn="l"/>
                <a:tab pos="7292340" algn="l"/>
                <a:tab pos="8310245" algn="l"/>
                <a:tab pos="9014460" algn="l"/>
                <a:tab pos="10210800" algn="l"/>
              </a:tabLst>
            </a:pPr>
            <a:r>
              <a:rPr sz="24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https://www.cybercrime.bg/bg/contacts</a:t>
            </a:r>
            <a:r>
              <a:rPr sz="2400" dirty="0">
                <a:solidFill>
                  <a:srgbClr val="99C93B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Официален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сайт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борба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компютърните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престъпления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185284"/>
            <a:ext cx="728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https://116111.bg/</a:t>
            </a:r>
            <a:r>
              <a:rPr sz="2400" spc="-60" dirty="0">
                <a:solidFill>
                  <a:srgbClr val="99C93B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Национална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телефонна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линия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деца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7825" y="2426198"/>
            <a:ext cx="1613915" cy="14554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01200" y="4185284"/>
            <a:ext cx="2209800" cy="18577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1400" y="2514600"/>
            <a:ext cx="361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Полезни</a:t>
            </a:r>
            <a:r>
              <a:rPr spc="-135" dirty="0"/>
              <a:t> </a:t>
            </a:r>
            <a:r>
              <a:rPr spc="-10" dirty="0"/>
              <a:t>страници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4533"/>
            <a:ext cx="5008880" cy="24345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sz="1800" u="sng" spc="9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www.cybercrime.bg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https://www.safenet.bg/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u="sng" spc="-2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http://www.az-</a:t>
            </a: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deteto.bg/safe/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5"/>
              </a:rPr>
              <a:t>http://safe.abcbg.com/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https://www.gdbop.bg/bg/cyber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"/>
              <a:buChar char=""/>
              <a:tabLst>
                <a:tab pos="355600" algn="l"/>
              </a:tabLst>
            </a:pPr>
            <a:r>
              <a:rPr sz="1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7"/>
              </a:rPr>
              <a:t>https://www.youtube.com/watch?v=y-k4q6V7ERc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484" y="381000"/>
            <a:ext cx="106691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0140" marR="5080" indent="-2378075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114" dirty="0"/>
              <a:t> </a:t>
            </a:r>
            <a:r>
              <a:rPr spc="-25" dirty="0"/>
              <a:t>прекарват</a:t>
            </a:r>
            <a:r>
              <a:rPr spc="-114" dirty="0"/>
              <a:t> </a:t>
            </a:r>
            <a:r>
              <a:rPr dirty="0"/>
              <a:t>времето</a:t>
            </a:r>
            <a:r>
              <a:rPr spc="-114" dirty="0"/>
              <a:t> </a:t>
            </a:r>
            <a:r>
              <a:rPr dirty="0"/>
              <a:t>си</a:t>
            </a:r>
            <a:r>
              <a:rPr spc="-120" dirty="0"/>
              <a:t> </a:t>
            </a:r>
            <a:r>
              <a:rPr dirty="0"/>
              <a:t>децата</a:t>
            </a:r>
            <a:r>
              <a:rPr spc="-114" dirty="0"/>
              <a:t> </a:t>
            </a:r>
            <a:r>
              <a:rPr spc="-50" dirty="0"/>
              <a:t>в </a:t>
            </a:r>
            <a:r>
              <a:rPr spc="-10" dirty="0"/>
              <a:t>интернет?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286956"/>
            <a:ext cx="103568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SzPct val="79166"/>
              <a:buFont typeface="Wingdings"/>
              <a:buChar char=""/>
              <a:tabLst>
                <a:tab pos="355600" algn="l"/>
                <a:tab pos="468630" algn="l"/>
              </a:tabLst>
            </a:pPr>
            <a:r>
              <a:rPr sz="2400" dirty="0">
                <a:solidFill>
                  <a:srgbClr val="90C22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Гледат</a:t>
            </a:r>
            <a:r>
              <a:rPr sz="24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видео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клипове,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посещават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социални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мрежи,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играят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игри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слушат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музика,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настоящия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момент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цялото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обучение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осъществява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чрез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интернет.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Децата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търсят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намират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675813"/>
            <a:ext cx="2656332" cy="172364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86194"/>
            <a:ext cx="2619375" cy="174307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2929069"/>
            <a:ext cx="2857500" cy="16002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44" y="4800600"/>
            <a:ext cx="2619375" cy="174307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55" y="4861214"/>
            <a:ext cx="278130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451" y="838200"/>
            <a:ext cx="990599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197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Опасностите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5000" y="1546132"/>
            <a:ext cx="810069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bg-BG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Мрежата крие своите опасности и капани . Различни </a:t>
            </a:r>
            <a:r>
              <a:rPr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изследвания</a:t>
            </a:r>
            <a:r>
              <a:rPr sz="2400" spc="5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показват,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сред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най-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честите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рискове</a:t>
            </a:r>
            <a:r>
              <a:rPr sz="2400" spc="229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контакт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неподходящи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хора,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риск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онлайн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тормоз,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излагане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неподходящо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съдържание,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фалшиви</a:t>
            </a:r>
            <a:r>
              <a:rPr sz="24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профили,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споделяне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4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твърде</a:t>
            </a:r>
            <a:r>
              <a:rPr sz="2400" spc="4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лична</a:t>
            </a:r>
            <a:r>
              <a:rPr sz="2400" spc="4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информация,</a:t>
            </a:r>
            <a:r>
              <a:rPr sz="2400" spc="43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приложения</a:t>
            </a:r>
            <a:r>
              <a:rPr sz="2400" spc="45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4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измами,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„вливане“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във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виртуалния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свят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сметка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реалния.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724400"/>
            <a:ext cx="3104387" cy="1476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4600955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08039"/>
            <a:ext cx="99059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Опасностите</a:t>
            </a:r>
            <a:r>
              <a:rPr sz="3600" spc="-60" dirty="0"/>
              <a:t> </a:t>
            </a:r>
            <a:r>
              <a:rPr sz="3600" dirty="0"/>
              <a:t>в</a:t>
            </a:r>
            <a:r>
              <a:rPr sz="3600" spc="-65" dirty="0"/>
              <a:t> </a:t>
            </a:r>
            <a:r>
              <a:rPr sz="3600" dirty="0"/>
              <a:t>социалните</a:t>
            </a:r>
            <a:r>
              <a:rPr sz="3600" spc="-85" dirty="0"/>
              <a:t> </a:t>
            </a:r>
            <a:r>
              <a:rPr sz="3600" spc="-10" dirty="0"/>
              <a:t>мрежи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8053"/>
            <a:ext cx="4439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Font typeface="Wingdings"/>
              <a:buChar char=""/>
              <a:tabLst>
                <a:tab pos="469900" algn="l"/>
                <a:tab pos="1812289" algn="l"/>
                <a:tab pos="2576195" algn="l"/>
                <a:tab pos="30607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Огромна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част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учениците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819" y="1848053"/>
            <a:ext cx="4044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2182495" algn="l"/>
                <a:tab pos="253238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имат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профили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социалните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1981" y="1848053"/>
            <a:ext cx="88074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мрежи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2940" y="1848053"/>
            <a:ext cx="577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като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094" y="2214498"/>
            <a:ext cx="7341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120" algn="l"/>
                <a:tab pos="2335530" algn="l"/>
                <a:tab pos="3806190" algn="l"/>
                <a:tab pos="4105910" algn="l"/>
                <a:tab pos="5064760" algn="l"/>
                <a:tab pos="61849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facebook,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twitter,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instagram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други,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ползват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snapchat,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7581" y="2214498"/>
            <a:ext cx="255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  <a:tab pos="1150620" algn="l"/>
                <a:tab pos="228346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както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сайтове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0094" y="2580259"/>
            <a:ext cx="101409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разговори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запознанства.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Именно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социалните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мрежи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сайтовете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запознанства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идват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3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най-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големите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опасности.</a:t>
            </a:r>
            <a:r>
              <a:rPr sz="2400" spc="3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Когато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разговаряме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непознатия отсреща,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ние в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действителност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знаем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дали наистина човекът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това,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което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представя.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Дали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името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му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истинско,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дали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същата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възраст,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дори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дали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същия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пол.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019" y="4830873"/>
            <a:ext cx="2857500" cy="1600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8" y="4873751"/>
            <a:ext cx="2619756" cy="17434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9241" y="4863200"/>
            <a:ext cx="2628900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99059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6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Опасният</a:t>
            </a:r>
            <a:r>
              <a:rPr sz="3600" spc="-30" dirty="0"/>
              <a:t> </a:t>
            </a:r>
            <a:r>
              <a:rPr sz="3600" spc="-10" dirty="0"/>
              <a:t>непознат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421" y="1447800"/>
            <a:ext cx="103587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„Дебнещите“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Децата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са</a:t>
            </a:r>
            <a:r>
              <a:rPr sz="2400" spc="56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склонни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споделят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прекалено</a:t>
            </a:r>
            <a:r>
              <a:rPr sz="2400" spc="5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много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своя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виртуален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свят.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Споделят</a:t>
            </a:r>
            <a:r>
              <a:rPr sz="240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истинските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имена,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датата</a:t>
            </a:r>
            <a:r>
              <a:rPr sz="24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мястото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раждане,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училището,</a:t>
            </a:r>
            <a:r>
              <a:rPr sz="24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което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учат,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своите</a:t>
            </a:r>
            <a:r>
              <a:rPr sz="24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приятели,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семейството,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дори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 своя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дом.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Това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са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добри предпоставки да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улесним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максимално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човек,</a:t>
            </a:r>
            <a:r>
              <a:rPr sz="2400" spc="50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поставил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цел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навреди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възползва</a:t>
            </a:r>
            <a:r>
              <a:rPr sz="2400" spc="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нас</a:t>
            </a:r>
            <a:r>
              <a:rPr sz="2400" spc="509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някакъв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начин.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4191000"/>
            <a:ext cx="2895600" cy="15819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0" y="4248149"/>
            <a:ext cx="3101340" cy="1467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4079192"/>
            <a:ext cx="2619755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85800"/>
            <a:ext cx="99059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645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Опасният</a:t>
            </a:r>
            <a:r>
              <a:rPr sz="3600" b="1" spc="-25" dirty="0"/>
              <a:t> </a:t>
            </a:r>
            <a:r>
              <a:rPr sz="3600" b="1" spc="-10" dirty="0"/>
              <a:t>непознат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981200"/>
            <a:ext cx="966978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Обикновено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целта</a:t>
            </a:r>
            <a:r>
              <a:rPr sz="24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тези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хора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сдобият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лична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информация,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която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после</a:t>
            </a:r>
            <a:r>
              <a:rPr sz="24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</a:t>
            </a:r>
            <a:r>
              <a:rPr sz="24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използват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срещу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нас</a:t>
            </a:r>
            <a:r>
              <a:rPr sz="24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цел</a:t>
            </a:r>
            <a:r>
              <a:rPr sz="24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измами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изнудване,</a:t>
            </a:r>
            <a:r>
              <a:rPr sz="24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24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пък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събират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неподходящо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съдържание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деца,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цел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задоволяване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своите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тъмни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нагони.</a:t>
            </a:r>
            <a:r>
              <a:rPr sz="2400" spc="31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Изпращането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една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такава</a:t>
            </a:r>
            <a:r>
              <a:rPr sz="24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снимка</a:t>
            </a:r>
            <a:r>
              <a:rPr sz="24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води</a:t>
            </a:r>
            <a:r>
              <a:rPr sz="24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изнудване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искане</a:t>
            </a:r>
            <a:r>
              <a:rPr sz="240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още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снимки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още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неподходящо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съдържание,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видео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клипове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реални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срещи.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лесно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откриват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деца,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които</a:t>
            </a:r>
            <a:r>
              <a:rPr sz="2400" spc="23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са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манипулируеми,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които</a:t>
            </a:r>
            <a:r>
              <a:rPr sz="2400" spc="459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доверяват,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деца,</a:t>
            </a:r>
            <a:r>
              <a:rPr sz="2400" spc="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изолирани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другите.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Представят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техни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връстници,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сближават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се,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споделят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„тайните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си“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когато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спечелят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достатъчно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доверието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едно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дете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показват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истинската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цел.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999" y="533400"/>
            <a:ext cx="53324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8275"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Цел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09600" y="1371600"/>
            <a:ext cx="990599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dirty="0"/>
              <a:t>Обикновено</a:t>
            </a:r>
            <a:r>
              <a:rPr spc="560" dirty="0"/>
              <a:t> </a:t>
            </a:r>
            <a:r>
              <a:rPr dirty="0"/>
              <a:t>в</a:t>
            </a:r>
            <a:r>
              <a:rPr spc="565" dirty="0"/>
              <a:t> </a:t>
            </a:r>
            <a:r>
              <a:rPr dirty="0"/>
              <a:t>началото</a:t>
            </a:r>
            <a:r>
              <a:rPr spc="560" dirty="0"/>
              <a:t> </a:t>
            </a:r>
            <a:r>
              <a:rPr dirty="0"/>
              <a:t>искат</a:t>
            </a:r>
            <a:r>
              <a:rPr spc="555" dirty="0"/>
              <a:t> </a:t>
            </a:r>
            <a:r>
              <a:rPr dirty="0"/>
              <a:t>невинни</a:t>
            </a:r>
            <a:r>
              <a:rPr spc="565" dirty="0"/>
              <a:t> </a:t>
            </a:r>
            <a:r>
              <a:rPr dirty="0"/>
              <a:t>снимки,</a:t>
            </a:r>
            <a:r>
              <a:rPr spc="570" dirty="0"/>
              <a:t> </a:t>
            </a:r>
            <a:r>
              <a:rPr dirty="0"/>
              <a:t>като</a:t>
            </a:r>
            <a:r>
              <a:rPr spc="565" dirty="0"/>
              <a:t> </a:t>
            </a:r>
            <a:r>
              <a:rPr dirty="0"/>
              <a:t>изпращат</a:t>
            </a:r>
            <a:r>
              <a:rPr spc="555" dirty="0"/>
              <a:t> </a:t>
            </a:r>
            <a:r>
              <a:rPr dirty="0"/>
              <a:t>и</a:t>
            </a:r>
            <a:r>
              <a:rPr spc="565" dirty="0"/>
              <a:t> </a:t>
            </a:r>
            <a:r>
              <a:rPr spc="-10" dirty="0"/>
              <a:t>„свои </a:t>
            </a:r>
            <a:r>
              <a:rPr dirty="0"/>
              <a:t>такива“</a:t>
            </a:r>
            <a:r>
              <a:rPr spc="140" dirty="0"/>
              <a:t>  </a:t>
            </a:r>
            <a:r>
              <a:rPr dirty="0"/>
              <a:t>(разбира</a:t>
            </a:r>
            <a:r>
              <a:rPr spc="140" dirty="0"/>
              <a:t>  </a:t>
            </a:r>
            <a:r>
              <a:rPr dirty="0"/>
              <a:t>се</a:t>
            </a:r>
            <a:r>
              <a:rPr spc="135" dirty="0"/>
              <a:t>  </a:t>
            </a:r>
            <a:r>
              <a:rPr dirty="0"/>
              <a:t>фалшиви),</a:t>
            </a:r>
            <a:r>
              <a:rPr spc="140" dirty="0"/>
              <a:t>  </a:t>
            </a:r>
            <a:r>
              <a:rPr dirty="0"/>
              <a:t>в</a:t>
            </a:r>
            <a:r>
              <a:rPr spc="140" dirty="0"/>
              <a:t>  </a:t>
            </a:r>
            <a:r>
              <a:rPr dirty="0"/>
              <a:t>един</a:t>
            </a:r>
            <a:r>
              <a:rPr spc="140" dirty="0"/>
              <a:t>  </a:t>
            </a:r>
            <a:r>
              <a:rPr dirty="0"/>
              <a:t>момент</a:t>
            </a:r>
            <a:r>
              <a:rPr spc="135" dirty="0"/>
              <a:t>  </a:t>
            </a:r>
            <a:r>
              <a:rPr dirty="0"/>
              <a:t>искат</a:t>
            </a:r>
            <a:r>
              <a:rPr spc="135" dirty="0"/>
              <a:t>  </a:t>
            </a:r>
            <a:r>
              <a:rPr dirty="0"/>
              <a:t>все</a:t>
            </a:r>
            <a:r>
              <a:rPr spc="140" dirty="0"/>
              <a:t>  </a:t>
            </a:r>
            <a:r>
              <a:rPr spc="-20" dirty="0"/>
              <a:t>по-</a:t>
            </a:r>
            <a:r>
              <a:rPr spc="-10" dirty="0"/>
              <a:t>неприлични </a:t>
            </a:r>
            <a:r>
              <a:rPr dirty="0"/>
              <a:t>снимки.</a:t>
            </a:r>
            <a:r>
              <a:rPr spc="365" dirty="0"/>
              <a:t> </a:t>
            </a:r>
            <a:r>
              <a:rPr dirty="0"/>
              <a:t>Когато</a:t>
            </a:r>
            <a:r>
              <a:rPr spc="370" dirty="0"/>
              <a:t> </a:t>
            </a:r>
            <a:r>
              <a:rPr dirty="0"/>
              <a:t>получат</a:t>
            </a:r>
            <a:r>
              <a:rPr spc="360" dirty="0"/>
              <a:t> </a:t>
            </a:r>
            <a:r>
              <a:rPr dirty="0"/>
              <a:t>снимка,</a:t>
            </a:r>
            <a:r>
              <a:rPr spc="365" dirty="0"/>
              <a:t> </a:t>
            </a:r>
            <a:r>
              <a:rPr dirty="0"/>
              <a:t>с</a:t>
            </a:r>
            <a:r>
              <a:rPr spc="370" dirty="0"/>
              <a:t> </a:t>
            </a:r>
            <a:r>
              <a:rPr dirty="0"/>
              <a:t>която</a:t>
            </a:r>
            <a:r>
              <a:rPr spc="365" dirty="0"/>
              <a:t> </a:t>
            </a:r>
            <a:r>
              <a:rPr dirty="0"/>
              <a:t>да</a:t>
            </a:r>
            <a:r>
              <a:rPr spc="365" dirty="0"/>
              <a:t> </a:t>
            </a:r>
            <a:r>
              <a:rPr dirty="0"/>
              <a:t>могат</a:t>
            </a:r>
            <a:r>
              <a:rPr spc="365" dirty="0"/>
              <a:t> </a:t>
            </a:r>
            <a:r>
              <a:rPr dirty="0"/>
              <a:t>да</a:t>
            </a:r>
            <a:r>
              <a:rPr spc="370" dirty="0"/>
              <a:t> </a:t>
            </a:r>
            <a:r>
              <a:rPr dirty="0"/>
              <a:t>изнудват</a:t>
            </a:r>
            <a:r>
              <a:rPr spc="360" dirty="0"/>
              <a:t> </a:t>
            </a:r>
            <a:r>
              <a:rPr dirty="0"/>
              <a:t>детето,</a:t>
            </a:r>
            <a:r>
              <a:rPr spc="365" dirty="0"/>
              <a:t> </a:t>
            </a:r>
            <a:r>
              <a:rPr dirty="0"/>
              <a:t>те</a:t>
            </a:r>
            <a:r>
              <a:rPr spc="365" dirty="0"/>
              <a:t> </a:t>
            </a:r>
            <a:r>
              <a:rPr spc="-25" dirty="0"/>
              <a:t>се </a:t>
            </a:r>
            <a:r>
              <a:rPr spc="-20" dirty="0"/>
              <a:t>възползват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20" dirty="0"/>
              <a:t>започват </a:t>
            </a:r>
            <a:r>
              <a:rPr dirty="0"/>
              <a:t>да</a:t>
            </a:r>
            <a:r>
              <a:rPr spc="-30" dirty="0"/>
              <a:t> </a:t>
            </a:r>
            <a:r>
              <a:rPr dirty="0"/>
              <a:t>искат</a:t>
            </a:r>
            <a:r>
              <a:rPr spc="-40" dirty="0"/>
              <a:t> </a:t>
            </a:r>
            <a:r>
              <a:rPr dirty="0"/>
              <a:t>нови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нови.</a:t>
            </a:r>
            <a:r>
              <a:rPr spc="-15" dirty="0"/>
              <a:t> </a:t>
            </a:r>
            <a:r>
              <a:rPr dirty="0"/>
              <a:t>Децата</a:t>
            </a:r>
            <a:r>
              <a:rPr spc="-25" dirty="0"/>
              <a:t> </a:t>
            </a:r>
            <a:r>
              <a:rPr dirty="0"/>
              <a:t>се</a:t>
            </a:r>
            <a:r>
              <a:rPr spc="-30" dirty="0"/>
              <a:t> </a:t>
            </a:r>
            <a:r>
              <a:rPr spc="-20" dirty="0"/>
              <a:t>поддават</a:t>
            </a:r>
            <a:r>
              <a:rPr spc="-30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10" dirty="0"/>
              <a:t>изнудването </a:t>
            </a:r>
            <a:r>
              <a:rPr dirty="0"/>
              <a:t>и</a:t>
            </a:r>
            <a:r>
              <a:rPr spc="125" dirty="0"/>
              <a:t>  </a:t>
            </a:r>
            <a:r>
              <a:rPr dirty="0"/>
              <a:t>изпълняват</a:t>
            </a:r>
            <a:r>
              <a:rPr spc="120" dirty="0"/>
              <a:t>  </a:t>
            </a:r>
            <a:r>
              <a:rPr dirty="0"/>
              <a:t>желанията</a:t>
            </a:r>
            <a:r>
              <a:rPr spc="130" dirty="0"/>
              <a:t>  </a:t>
            </a:r>
            <a:r>
              <a:rPr dirty="0"/>
              <a:t>на</a:t>
            </a:r>
            <a:r>
              <a:rPr spc="125" dirty="0"/>
              <a:t>  </a:t>
            </a:r>
            <a:r>
              <a:rPr dirty="0"/>
              <a:t>човека</a:t>
            </a:r>
            <a:r>
              <a:rPr spc="130" dirty="0"/>
              <a:t>  </a:t>
            </a:r>
            <a:r>
              <a:rPr dirty="0"/>
              <a:t>отсреща.</a:t>
            </a:r>
            <a:r>
              <a:rPr spc="125" dirty="0"/>
              <a:t>  </a:t>
            </a:r>
            <a:r>
              <a:rPr dirty="0"/>
              <a:t>А</a:t>
            </a:r>
            <a:r>
              <a:rPr spc="125" dirty="0"/>
              <a:t>  </a:t>
            </a:r>
            <a:r>
              <a:rPr dirty="0"/>
              <a:t>тези</a:t>
            </a:r>
            <a:r>
              <a:rPr spc="130" dirty="0"/>
              <a:t>  </a:t>
            </a:r>
            <a:r>
              <a:rPr dirty="0"/>
              <a:t>хора</a:t>
            </a:r>
            <a:r>
              <a:rPr spc="125" dirty="0"/>
              <a:t>  </a:t>
            </a:r>
            <a:r>
              <a:rPr dirty="0"/>
              <a:t>са</a:t>
            </a:r>
            <a:r>
              <a:rPr spc="130" dirty="0"/>
              <a:t>  </a:t>
            </a:r>
            <a:r>
              <a:rPr spc="-10" dirty="0"/>
              <a:t>невероятни </a:t>
            </a:r>
            <a:r>
              <a:rPr dirty="0"/>
              <a:t>манипулатори</a:t>
            </a:r>
            <a:r>
              <a:rPr spc="5" dirty="0"/>
              <a:t>  </a:t>
            </a:r>
            <a:r>
              <a:rPr dirty="0"/>
              <a:t>и</a:t>
            </a:r>
            <a:r>
              <a:rPr spc="15" dirty="0"/>
              <a:t>  </a:t>
            </a:r>
            <a:r>
              <a:rPr dirty="0"/>
              <a:t>могат</a:t>
            </a:r>
            <a:r>
              <a:rPr spc="10" dirty="0"/>
              <a:t>  </a:t>
            </a:r>
            <a:r>
              <a:rPr dirty="0"/>
              <a:t>да</a:t>
            </a:r>
            <a:r>
              <a:rPr spc="10" dirty="0"/>
              <a:t>  </a:t>
            </a:r>
            <a:r>
              <a:rPr dirty="0"/>
              <a:t>накарат</a:t>
            </a:r>
            <a:r>
              <a:rPr spc="10" dirty="0"/>
              <a:t>  </a:t>
            </a:r>
            <a:r>
              <a:rPr dirty="0"/>
              <a:t>детето</a:t>
            </a:r>
            <a:r>
              <a:rPr spc="15" dirty="0"/>
              <a:t>  </a:t>
            </a:r>
            <a:r>
              <a:rPr dirty="0"/>
              <a:t>да</a:t>
            </a:r>
            <a:r>
              <a:rPr spc="10" dirty="0"/>
              <a:t>  </a:t>
            </a:r>
            <a:r>
              <a:rPr dirty="0"/>
              <a:t>вярва,</a:t>
            </a:r>
            <a:r>
              <a:rPr spc="15" dirty="0"/>
              <a:t>  </a:t>
            </a:r>
            <a:r>
              <a:rPr dirty="0"/>
              <a:t>колко</a:t>
            </a:r>
            <a:r>
              <a:rPr spc="15" dirty="0"/>
              <a:t>  </a:t>
            </a:r>
            <a:r>
              <a:rPr dirty="0"/>
              <a:t>много</a:t>
            </a:r>
            <a:r>
              <a:rPr spc="10" dirty="0"/>
              <a:t>  </a:t>
            </a:r>
            <a:r>
              <a:rPr dirty="0"/>
              <a:t>могат</a:t>
            </a:r>
            <a:r>
              <a:rPr spc="15" dirty="0"/>
              <a:t>  </a:t>
            </a:r>
            <a:r>
              <a:rPr spc="-25" dirty="0"/>
              <a:t>да </a:t>
            </a:r>
            <a:r>
              <a:rPr dirty="0"/>
              <a:t>навредят</a:t>
            </a:r>
            <a:r>
              <a:rPr spc="-90" dirty="0"/>
              <a:t> </a:t>
            </a:r>
            <a:r>
              <a:rPr dirty="0"/>
              <a:t>на</a:t>
            </a:r>
            <a:r>
              <a:rPr spc="-80" dirty="0"/>
              <a:t> </a:t>
            </a:r>
            <a:r>
              <a:rPr dirty="0"/>
              <a:t>него</a:t>
            </a:r>
            <a:r>
              <a:rPr spc="-8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10" dirty="0"/>
              <a:t>семейството</a:t>
            </a:r>
            <a:r>
              <a:rPr spc="-65" dirty="0"/>
              <a:t> </a:t>
            </a:r>
            <a:r>
              <a:rPr spc="-55" dirty="0"/>
              <a:t>му,</a:t>
            </a:r>
            <a:r>
              <a:rPr spc="-95" dirty="0"/>
              <a:t> </a:t>
            </a:r>
            <a:r>
              <a:rPr dirty="0"/>
              <a:t>ако</a:t>
            </a:r>
            <a:r>
              <a:rPr spc="-80" dirty="0"/>
              <a:t> </a:t>
            </a:r>
            <a:r>
              <a:rPr dirty="0"/>
              <a:t>то</a:t>
            </a:r>
            <a:r>
              <a:rPr spc="-85" dirty="0"/>
              <a:t> </a:t>
            </a:r>
            <a:r>
              <a:rPr dirty="0"/>
              <a:t>не</a:t>
            </a:r>
            <a:r>
              <a:rPr spc="-80" dirty="0"/>
              <a:t> </a:t>
            </a:r>
            <a:r>
              <a:rPr dirty="0"/>
              <a:t>изпълнява</a:t>
            </a:r>
            <a:r>
              <a:rPr spc="-55" dirty="0"/>
              <a:t> </a:t>
            </a:r>
            <a:r>
              <a:rPr dirty="0"/>
              <a:t>техните</a:t>
            </a:r>
            <a:r>
              <a:rPr spc="-75" dirty="0"/>
              <a:t> </a:t>
            </a:r>
            <a:r>
              <a:rPr spc="-10" dirty="0"/>
              <a:t>желания.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35052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6013" y="457200"/>
            <a:ext cx="99059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Какво</a:t>
            </a:r>
            <a:r>
              <a:rPr sz="3600" spc="-85" dirty="0"/>
              <a:t> </a:t>
            </a:r>
            <a:r>
              <a:rPr sz="3600" dirty="0"/>
              <a:t>да</a:t>
            </a:r>
            <a:r>
              <a:rPr sz="3600" spc="-85" dirty="0"/>
              <a:t> </a:t>
            </a:r>
            <a:r>
              <a:rPr sz="3600" spc="-10" dirty="0"/>
              <a:t>правя?!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1657557"/>
            <a:ext cx="9905998" cy="2247487"/>
          </a:xfrm>
          <a:prstGeom prst="rect">
            <a:avLst/>
          </a:prstGeom>
        </p:spPr>
        <p:txBody>
          <a:bodyPr vert="horz" wrap="square" lIns="0" tIns="396951" rIns="0" bIns="0" rtlCol="0">
            <a:spAutoFit/>
          </a:bodyPr>
          <a:lstStyle/>
          <a:p>
            <a:pPr marL="1270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dirty="0"/>
              <a:t>Дори</a:t>
            </a:r>
            <a:r>
              <a:rPr spc="545" dirty="0"/>
              <a:t> </a:t>
            </a:r>
            <a:r>
              <a:rPr dirty="0"/>
              <a:t>да</a:t>
            </a:r>
            <a:r>
              <a:rPr spc="550" dirty="0"/>
              <a:t> </a:t>
            </a:r>
            <a:r>
              <a:rPr dirty="0"/>
              <a:t>сгрешиш</a:t>
            </a:r>
            <a:r>
              <a:rPr spc="550" dirty="0"/>
              <a:t> </a:t>
            </a:r>
            <a:r>
              <a:rPr dirty="0"/>
              <a:t>и</a:t>
            </a:r>
            <a:r>
              <a:rPr spc="550" dirty="0"/>
              <a:t> </a:t>
            </a:r>
            <a:r>
              <a:rPr dirty="0"/>
              <a:t>да</a:t>
            </a:r>
            <a:r>
              <a:rPr spc="550" dirty="0"/>
              <a:t> </a:t>
            </a:r>
            <a:r>
              <a:rPr dirty="0"/>
              <a:t>изпратиш</a:t>
            </a:r>
            <a:r>
              <a:rPr spc="540" dirty="0"/>
              <a:t> </a:t>
            </a:r>
            <a:r>
              <a:rPr dirty="0"/>
              <a:t>снимка</a:t>
            </a:r>
            <a:r>
              <a:rPr spc="550" dirty="0"/>
              <a:t> </a:t>
            </a:r>
            <a:r>
              <a:rPr dirty="0"/>
              <a:t>на</a:t>
            </a:r>
            <a:r>
              <a:rPr spc="540" dirty="0"/>
              <a:t> </a:t>
            </a:r>
            <a:r>
              <a:rPr dirty="0"/>
              <a:t>такъв</a:t>
            </a:r>
            <a:r>
              <a:rPr spc="550" dirty="0"/>
              <a:t> </a:t>
            </a:r>
            <a:r>
              <a:rPr dirty="0"/>
              <a:t>човек,</a:t>
            </a:r>
            <a:r>
              <a:rPr spc="550" dirty="0"/>
              <a:t> </a:t>
            </a:r>
            <a:r>
              <a:rPr dirty="0"/>
              <a:t>никога</a:t>
            </a:r>
            <a:r>
              <a:rPr spc="540" dirty="0"/>
              <a:t> </a:t>
            </a:r>
            <a:r>
              <a:rPr dirty="0"/>
              <a:t>не</a:t>
            </a:r>
            <a:r>
              <a:rPr spc="550" dirty="0"/>
              <a:t> </a:t>
            </a:r>
            <a:r>
              <a:rPr spc="-25" dirty="0"/>
              <a:t>се </a:t>
            </a:r>
            <a:r>
              <a:rPr dirty="0"/>
              <a:t>поддавай</a:t>
            </a:r>
            <a:r>
              <a:rPr spc="350" dirty="0"/>
              <a:t> </a:t>
            </a:r>
            <a:r>
              <a:rPr dirty="0"/>
              <a:t>на</a:t>
            </a:r>
            <a:r>
              <a:rPr spc="350" dirty="0"/>
              <a:t> </a:t>
            </a:r>
            <a:r>
              <a:rPr dirty="0"/>
              <a:t>изнудването</a:t>
            </a:r>
            <a:r>
              <a:rPr spc="350" dirty="0"/>
              <a:t> </a:t>
            </a:r>
            <a:r>
              <a:rPr dirty="0"/>
              <a:t>му,</a:t>
            </a:r>
            <a:r>
              <a:rPr spc="345" dirty="0"/>
              <a:t> </a:t>
            </a:r>
            <a:r>
              <a:rPr dirty="0"/>
              <a:t>той</a:t>
            </a:r>
            <a:r>
              <a:rPr spc="345" dirty="0"/>
              <a:t> </a:t>
            </a:r>
            <a:r>
              <a:rPr dirty="0"/>
              <a:t>няма</a:t>
            </a:r>
            <a:r>
              <a:rPr spc="345" dirty="0"/>
              <a:t> </a:t>
            </a:r>
            <a:r>
              <a:rPr dirty="0"/>
              <a:t>за</a:t>
            </a:r>
            <a:r>
              <a:rPr spc="350" dirty="0"/>
              <a:t> </a:t>
            </a:r>
            <a:r>
              <a:rPr dirty="0"/>
              <a:t>цел</a:t>
            </a:r>
            <a:r>
              <a:rPr spc="350" dirty="0"/>
              <a:t> </a:t>
            </a:r>
            <a:r>
              <a:rPr dirty="0"/>
              <a:t>да</a:t>
            </a:r>
            <a:r>
              <a:rPr spc="350" dirty="0"/>
              <a:t> </a:t>
            </a:r>
            <a:r>
              <a:rPr dirty="0"/>
              <a:t>те</a:t>
            </a:r>
            <a:r>
              <a:rPr spc="350" dirty="0"/>
              <a:t> </a:t>
            </a:r>
            <a:r>
              <a:rPr dirty="0"/>
              <a:t>издаде</a:t>
            </a:r>
            <a:r>
              <a:rPr spc="355" dirty="0"/>
              <a:t> </a:t>
            </a:r>
            <a:r>
              <a:rPr dirty="0"/>
              <a:t>на</a:t>
            </a:r>
            <a:r>
              <a:rPr spc="350" dirty="0"/>
              <a:t> </a:t>
            </a:r>
            <a:r>
              <a:rPr dirty="0"/>
              <a:t>родителите</a:t>
            </a:r>
            <a:r>
              <a:rPr spc="345" dirty="0"/>
              <a:t> </a:t>
            </a:r>
            <a:r>
              <a:rPr spc="-50" dirty="0"/>
              <a:t>и </a:t>
            </a:r>
            <a:r>
              <a:rPr dirty="0"/>
              <a:t>приятелите</a:t>
            </a:r>
            <a:r>
              <a:rPr spc="40" dirty="0"/>
              <a:t> </a:t>
            </a:r>
            <a:r>
              <a:rPr dirty="0"/>
              <a:t>ти,</a:t>
            </a:r>
            <a:r>
              <a:rPr spc="35" dirty="0"/>
              <a:t> </a:t>
            </a:r>
            <a:r>
              <a:rPr dirty="0"/>
              <a:t>няма</a:t>
            </a:r>
            <a:r>
              <a:rPr spc="40" dirty="0"/>
              <a:t> </a:t>
            </a:r>
            <a:r>
              <a:rPr dirty="0"/>
              <a:t>да</a:t>
            </a:r>
            <a:r>
              <a:rPr spc="40" dirty="0"/>
              <a:t> </a:t>
            </a:r>
            <a:r>
              <a:rPr dirty="0"/>
              <a:t>спечели</a:t>
            </a:r>
            <a:r>
              <a:rPr spc="45" dirty="0"/>
              <a:t> </a:t>
            </a:r>
            <a:r>
              <a:rPr dirty="0"/>
              <a:t>нищо</a:t>
            </a:r>
            <a:r>
              <a:rPr spc="40" dirty="0"/>
              <a:t> </a:t>
            </a:r>
            <a:r>
              <a:rPr dirty="0"/>
              <a:t>от</a:t>
            </a:r>
            <a:r>
              <a:rPr spc="50" dirty="0"/>
              <a:t> </a:t>
            </a:r>
            <a:r>
              <a:rPr dirty="0"/>
              <a:t>това,</a:t>
            </a:r>
            <a:r>
              <a:rPr spc="45" dirty="0"/>
              <a:t> </a:t>
            </a:r>
            <a:r>
              <a:rPr dirty="0"/>
              <a:t>неговата</a:t>
            </a:r>
            <a:r>
              <a:rPr spc="60" dirty="0"/>
              <a:t> </a:t>
            </a:r>
            <a:r>
              <a:rPr dirty="0"/>
              <a:t>единствена</a:t>
            </a:r>
            <a:r>
              <a:rPr spc="55" dirty="0"/>
              <a:t> </a:t>
            </a:r>
            <a:r>
              <a:rPr dirty="0"/>
              <a:t>цел</a:t>
            </a:r>
            <a:r>
              <a:rPr spc="45" dirty="0"/>
              <a:t> </a:t>
            </a:r>
            <a:r>
              <a:rPr dirty="0"/>
              <a:t>е</a:t>
            </a:r>
            <a:r>
              <a:rPr spc="45" dirty="0"/>
              <a:t> </a:t>
            </a:r>
            <a:r>
              <a:rPr dirty="0"/>
              <a:t>да</a:t>
            </a:r>
            <a:r>
              <a:rPr spc="40" dirty="0"/>
              <a:t> </a:t>
            </a:r>
            <a:r>
              <a:rPr spc="-25" dirty="0"/>
              <a:t>се </a:t>
            </a:r>
            <a:r>
              <a:rPr dirty="0"/>
              <a:t>сдобие</a:t>
            </a:r>
            <a:r>
              <a:rPr spc="80" dirty="0"/>
              <a:t> </a:t>
            </a:r>
            <a:r>
              <a:rPr dirty="0"/>
              <a:t>с</a:t>
            </a:r>
            <a:r>
              <a:rPr spc="80" dirty="0"/>
              <a:t> </a:t>
            </a:r>
            <a:r>
              <a:rPr dirty="0"/>
              <a:t>още</a:t>
            </a:r>
            <a:r>
              <a:rPr spc="80" dirty="0"/>
              <a:t> </a:t>
            </a:r>
            <a:r>
              <a:rPr dirty="0"/>
              <a:t>повече</a:t>
            </a:r>
            <a:r>
              <a:rPr spc="85" dirty="0"/>
              <a:t> </a:t>
            </a:r>
            <a:r>
              <a:rPr dirty="0"/>
              <a:t>твои</a:t>
            </a:r>
            <a:r>
              <a:rPr spc="85" dirty="0"/>
              <a:t>  </a:t>
            </a:r>
            <a:r>
              <a:rPr spc="-10" dirty="0"/>
              <a:t>предизвикателни</a:t>
            </a:r>
            <a:r>
              <a:rPr spc="85" dirty="0"/>
              <a:t> </a:t>
            </a:r>
            <a:r>
              <a:rPr dirty="0"/>
              <a:t>снимки.</a:t>
            </a:r>
            <a:r>
              <a:rPr spc="85" dirty="0"/>
              <a:t> </a:t>
            </a:r>
            <a:r>
              <a:rPr dirty="0"/>
              <a:t>Ако</a:t>
            </a:r>
            <a:r>
              <a:rPr spc="75" dirty="0"/>
              <a:t> </a:t>
            </a:r>
            <a:r>
              <a:rPr dirty="0"/>
              <a:t>такъв</a:t>
            </a:r>
            <a:r>
              <a:rPr spc="85" dirty="0"/>
              <a:t> </a:t>
            </a:r>
            <a:r>
              <a:rPr dirty="0"/>
              <a:t>човек</a:t>
            </a:r>
            <a:r>
              <a:rPr spc="75" dirty="0"/>
              <a:t> </a:t>
            </a:r>
            <a:r>
              <a:rPr spc="-10" dirty="0"/>
              <a:t>потърси контакт</a:t>
            </a:r>
            <a:r>
              <a:rPr spc="-55" dirty="0"/>
              <a:t> </a:t>
            </a:r>
            <a:r>
              <a:rPr dirty="0"/>
              <a:t>с</a:t>
            </a:r>
            <a:r>
              <a:rPr spc="-50" dirty="0"/>
              <a:t> </a:t>
            </a:r>
            <a:r>
              <a:rPr dirty="0"/>
              <a:t>теб,</a:t>
            </a:r>
            <a:r>
              <a:rPr spc="-40" dirty="0"/>
              <a:t> </a:t>
            </a:r>
            <a:r>
              <a:rPr dirty="0"/>
              <a:t>не</a:t>
            </a:r>
            <a:r>
              <a:rPr spc="-45" dirty="0"/>
              <a:t> </a:t>
            </a:r>
            <a:r>
              <a:rPr dirty="0"/>
              <a:t>се</a:t>
            </a:r>
            <a:r>
              <a:rPr spc="-40" dirty="0"/>
              <a:t> </a:t>
            </a:r>
            <a:r>
              <a:rPr dirty="0"/>
              <a:t>замисляй</a:t>
            </a:r>
            <a:r>
              <a:rPr spc="-40" dirty="0"/>
              <a:t> </a:t>
            </a:r>
            <a:r>
              <a:rPr dirty="0"/>
              <a:t>за</a:t>
            </a:r>
            <a:r>
              <a:rPr spc="-50" dirty="0"/>
              <a:t> </a:t>
            </a:r>
            <a:r>
              <a:rPr dirty="0"/>
              <a:t>секунда,</a:t>
            </a:r>
            <a:r>
              <a:rPr spc="-35" dirty="0"/>
              <a:t> </a:t>
            </a:r>
            <a:r>
              <a:rPr dirty="0"/>
              <a:t>веднага</a:t>
            </a:r>
            <a:r>
              <a:rPr spc="-40" dirty="0"/>
              <a:t> </a:t>
            </a:r>
            <a:r>
              <a:rPr dirty="0"/>
              <a:t>кажи</a:t>
            </a:r>
            <a:r>
              <a:rPr spc="-40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dirty="0"/>
              <a:t>родителите</a:t>
            </a:r>
            <a:r>
              <a:rPr spc="-40" dirty="0"/>
              <a:t> </a:t>
            </a:r>
            <a:r>
              <a:rPr dirty="0"/>
              <a:t>си</a:t>
            </a:r>
            <a:r>
              <a:rPr spc="-45" dirty="0"/>
              <a:t> </a:t>
            </a:r>
            <a:r>
              <a:rPr dirty="0"/>
              <a:t>или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dirty="0"/>
              <a:t>друг</a:t>
            </a:r>
            <a:r>
              <a:rPr spc="-60" dirty="0"/>
              <a:t> </a:t>
            </a:r>
            <a:r>
              <a:rPr spc="-10" dirty="0"/>
              <a:t>възрастен.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3987"/>
            <a:ext cx="4400550" cy="24643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режа">
  <a:themeElements>
    <a:clrScheme name="Мреж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Мреж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реж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TM03457485[[fn=Мрежа]]</Template>
  <TotalTime>85</TotalTime>
  <Words>1180</Words>
  <Application>Microsoft Office PowerPoint</Application>
  <PresentationFormat>Широк екран</PresentationFormat>
  <Paragraphs>65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Мрежа</vt:lpstr>
      <vt:lpstr>Опасностите в интернет</vt:lpstr>
      <vt:lpstr>Интернет мртежата е нашият  прозорец към света</vt:lpstr>
      <vt:lpstr>Как прекарват времето си децата в интернет?</vt:lpstr>
      <vt:lpstr>Опасностите</vt:lpstr>
      <vt:lpstr>Опасностите в социалните мрежи</vt:lpstr>
      <vt:lpstr>Опасният непознат</vt:lpstr>
      <vt:lpstr>Опасният непознат</vt:lpstr>
      <vt:lpstr>Цел</vt:lpstr>
      <vt:lpstr>Какво да правя?!</vt:lpstr>
      <vt:lpstr>Гаджето</vt:lpstr>
      <vt:lpstr>Покана за среща</vt:lpstr>
      <vt:lpstr>“Fishin”</vt:lpstr>
      <vt:lpstr>Класически пример за “Fishing”</vt:lpstr>
      <vt:lpstr>Как да се предпазим от фишинг атака</vt:lpstr>
      <vt:lpstr>Как да се предпазим от фишинг атака</vt:lpstr>
      <vt:lpstr>Правила за безопасно интернет поведение !!!</vt:lpstr>
      <vt:lpstr>Правила за безопасно интернет поведение !!!</vt:lpstr>
      <vt:lpstr>Правила за безопасно интернет поведение !!!</vt:lpstr>
      <vt:lpstr>ЗАПОМНИ!!!</vt:lpstr>
      <vt:lpstr>Къде да подам сигнал?!</vt:lpstr>
      <vt:lpstr>Полезни страници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Kris</dc:creator>
  <cp:lastModifiedBy>Maryana</cp:lastModifiedBy>
  <cp:revision>6</cp:revision>
  <dcterms:created xsi:type="dcterms:W3CDTF">2025-07-03T05:33:17Z</dcterms:created>
  <dcterms:modified xsi:type="dcterms:W3CDTF">2025-07-03T07:00:49Z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2025-07-03T00:00:00Z</vt:filetime>
  </property>
  <property fmtid="{D5CDD505-2E9C-101B-9397-08002B2CF9AE}" pid="5" name="Producer">
    <vt:lpwstr>Microsoft® PowerPoint® 2016</vt:lpwstr>
  </property>
</Properties>
</file>